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6" r:id="rId3"/>
    <p:sldId id="279" r:id="rId4"/>
    <p:sldId id="280" r:id="rId5"/>
    <p:sldId id="274" r:id="rId6"/>
    <p:sldId id="275" r:id="rId7"/>
    <p:sldId id="276" r:id="rId8"/>
    <p:sldId id="277" r:id="rId9"/>
    <p:sldId id="273" r:id="rId10"/>
    <p:sldId id="278" r:id="rId11"/>
    <p:sldId id="266" r:id="rId12"/>
    <p:sldId id="282" r:id="rId13"/>
    <p:sldId id="260" r:id="rId14"/>
    <p:sldId id="283" r:id="rId15"/>
    <p:sldId id="284" r:id="rId16"/>
    <p:sldId id="285" r:id="rId17"/>
    <p:sldId id="286" r:id="rId18"/>
    <p:sldId id="281" r:id="rId19"/>
    <p:sldId id="270" r:id="rId20"/>
    <p:sldId id="265"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9/25/2022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9/25/2022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9/25/2022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9/25/2022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0C4ADC-EFFD-4236-9EF6-75F7847C1A36}" type="datetimeFigureOut">
              <a:rPr lang="en-US" smtClean="0"/>
              <a:pPr/>
              <a:t>9/25/2022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9/25/2022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9/25/2022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kHp_nnU9DY"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youtube.com/watch?v=QJUs4e2X5Uo" TargetMode="External"/><Relationship Id="rId5" Type="http://schemas.openxmlformats.org/officeDocument/2006/relationships/hyperlink" Target="https://www.youtube.com/watch?v=JmC-vjQGSNM" TargetMode="External"/><Relationship Id="rId4" Type="http://schemas.openxmlformats.org/officeDocument/2006/relationships/hyperlink" Target="https://www.youtube.com/watch?v=qlqGJSBdjI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zmescience.com/science/geology/layers-earth-structure/" TargetMode="External"/><Relationship Id="rId7" Type="http://schemas.openxmlformats.org/officeDocument/2006/relationships/hyperlink" Target="https://www.youtube.com/watch?v=n-ab1YPBdj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youtube.com/watch?v=tquABLc3Hhs" TargetMode="External"/><Relationship Id="rId5" Type="http://schemas.openxmlformats.org/officeDocument/2006/relationships/hyperlink" Target="https://www.youtube.com/watch?v=DgYqzWQ5t10" TargetMode="External"/><Relationship Id="rId4" Type="http://schemas.openxmlformats.org/officeDocument/2006/relationships/hyperlink" Target="https://maggiesscienceconnection.weebly.com/layers-of-the-earth.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smtClean="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endPar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6248400" y="2133600"/>
            <a:ext cx="2590800" cy="1323439"/>
          </a:xfrm>
          <a:prstGeom prst="rect">
            <a:avLst/>
          </a:prstGeom>
          <a:noFill/>
        </p:spPr>
        <p:txBody>
          <a:bodyPr wrap="square" rtlCol="0">
            <a:spAutoFit/>
          </a:bodyPr>
          <a:lstStyle/>
          <a:p>
            <a:pPr algn="ctr"/>
            <a:r>
              <a:rPr lang="en-US" sz="4000" b="1" dirty="0" smtClean="0">
                <a:solidFill>
                  <a:srgbClr val="FFFF00"/>
                </a:solidFill>
                <a:latin typeface="Times New Roman" pitchFamily="18" charset="0"/>
                <a:cs typeface="Times New Roman" pitchFamily="18" charset="0"/>
              </a:rPr>
              <a:t>September </a:t>
            </a:r>
          </a:p>
          <a:p>
            <a:pPr algn="ctr"/>
            <a:r>
              <a:rPr lang="en-US" sz="4000" b="1" dirty="0" smtClean="0">
                <a:solidFill>
                  <a:srgbClr val="FFFF00"/>
                </a:solidFill>
                <a:latin typeface="Times New Roman" pitchFamily="18" charset="0"/>
                <a:cs typeface="Times New Roman" pitchFamily="18" charset="0"/>
              </a:rPr>
              <a:t>26-30</a:t>
            </a:r>
            <a:endParaRPr lang="en-US" sz="4000" b="1" dirty="0">
              <a:solidFill>
                <a:srgbClr val="FFFF00"/>
              </a:solidFill>
              <a:latin typeface="Times New Roman" pitchFamily="18" charset="0"/>
              <a:cs typeface="Times New Roman" pitchFamily="18" charset="0"/>
            </a:endParaRPr>
          </a:p>
        </p:txBody>
      </p:sp>
      <p:sp>
        <p:nvSpPr>
          <p:cNvPr id="7" name="TextBox 6"/>
          <p:cNvSpPr txBox="1"/>
          <p:nvPr/>
        </p:nvSpPr>
        <p:spPr>
          <a:xfrm>
            <a:off x="6477000" y="4495800"/>
            <a:ext cx="2438400" cy="1754326"/>
          </a:xfrm>
          <a:prstGeom prst="rect">
            <a:avLst/>
          </a:prstGeom>
          <a:noFill/>
        </p:spPr>
        <p:txBody>
          <a:bodyPr wrap="square" rtlCol="0">
            <a:spAutoFit/>
          </a:bodyPr>
          <a:lstStyle/>
          <a:p>
            <a:r>
              <a:rPr lang="en-US" sz="3600" dirty="0" smtClean="0">
                <a:solidFill>
                  <a:srgbClr val="92D050"/>
                </a:solidFill>
                <a:effectLst>
                  <a:outerShdw blurRad="38100" dist="38100" dir="2700000" algn="tl">
                    <a:srgbClr val="000000">
                      <a:alpha val="43137"/>
                    </a:srgbClr>
                  </a:outerShdw>
                </a:effectLst>
                <a:latin typeface="US" pitchFamily="82" charset="0"/>
              </a:rPr>
              <a:t>Earth’s Changing Landscape</a:t>
            </a:r>
            <a:endParaRPr lang="en-US" sz="3600" dirty="0">
              <a:solidFill>
                <a:srgbClr val="92D050"/>
              </a:solidFill>
              <a:effectLst>
                <a:outerShdw blurRad="38100" dist="38100" dir="2700000" algn="tl">
                  <a:srgbClr val="000000">
                    <a:alpha val="43137"/>
                  </a:srgbClr>
                </a:outerShdw>
              </a:effectLst>
              <a:latin typeface="US"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seruploads.socratic.org"/>
          <p:cNvPicPr>
            <a:picLocks noChangeAspect="1" noChangeArrowheads="1"/>
          </p:cNvPicPr>
          <p:nvPr/>
        </p:nvPicPr>
        <p:blipFill>
          <a:blip r:embed="rId3" cstate="print"/>
          <a:srcRect/>
          <a:stretch>
            <a:fillRect/>
          </a:stretch>
        </p:blipFill>
        <p:spPr bwMode="auto">
          <a:xfrm>
            <a:off x="1219200" y="1600200"/>
            <a:ext cx="6324600" cy="4574794"/>
          </a:xfrm>
          <a:prstGeom prst="rect">
            <a:avLst/>
          </a:prstGeom>
          <a:noFill/>
        </p:spPr>
      </p:pic>
      <p:sp>
        <p:nvSpPr>
          <p:cNvPr id="3" name="Rectangle 2"/>
          <p:cNvSpPr/>
          <p:nvPr/>
        </p:nvSpPr>
        <p:spPr>
          <a:xfrm>
            <a:off x="914400" y="304800"/>
            <a:ext cx="7543800" cy="1200329"/>
          </a:xfrm>
          <a:prstGeom prst="rect">
            <a:avLst/>
          </a:prstGeom>
        </p:spPr>
        <p:txBody>
          <a:bodyPr wrap="square">
            <a:spAutoFit/>
          </a:bodyPr>
          <a:lstStyle/>
          <a:p>
            <a:r>
              <a:rPr lang="en-US" dirty="0" smtClean="0"/>
              <a:t>Geologist Israel C White was the first person to report the similarities between coal (fossilized plants) found in Brazilian mines and that found in Africa. His insight helped Alfred Wegener to publish continental drift theory in 1912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81200"/>
            <a:ext cx="7543800" cy="2985433"/>
          </a:xfrm>
          <a:prstGeom prst="rect">
            <a:avLst/>
          </a:prstGeom>
        </p:spPr>
        <p:txBody>
          <a:bodyPr wrap="square">
            <a:spAutoFit/>
          </a:bodyPr>
          <a:lstStyle/>
          <a:p>
            <a:pPr marL="457200" indent="-457200">
              <a:buAutoNum type="alphaUcParenR" startAt="4"/>
            </a:pPr>
            <a:r>
              <a:rPr lang="en-US" sz="2400" dirty="0" smtClean="0">
                <a:solidFill>
                  <a:srgbClr val="002060"/>
                </a:solidFill>
              </a:rPr>
              <a:t>Ask </a:t>
            </a:r>
            <a:r>
              <a:rPr lang="en-US" sz="2400" dirty="0" smtClean="0">
                <a:solidFill>
                  <a:srgbClr val="002060"/>
                </a:solidFill>
              </a:rPr>
              <a:t>questions to identify types of weathering, agents of erosion and transportation, and environments of deposition. </a:t>
            </a:r>
            <a:endParaRPr lang="en-US" sz="2400" dirty="0" smtClean="0">
              <a:solidFill>
                <a:srgbClr val="002060"/>
              </a:solidFill>
            </a:endParaRPr>
          </a:p>
          <a:p>
            <a:pPr marL="457200" indent="-457200">
              <a:buAutoNum type="alphaUcParenR" startAt="4"/>
            </a:pPr>
            <a:endParaRPr lang="en-US" sz="2400" dirty="0" smtClean="0">
              <a:solidFill>
                <a:srgbClr val="002060"/>
              </a:solidFill>
            </a:endParaRPr>
          </a:p>
          <a:p>
            <a:pPr marL="457200" indent="-457200"/>
            <a:r>
              <a:rPr lang="en-US" sz="2400" dirty="0" smtClean="0">
                <a:solidFill>
                  <a:srgbClr val="002060"/>
                </a:solidFill>
              </a:rPr>
              <a:t>     (</a:t>
            </a:r>
            <a:r>
              <a:rPr lang="en-US" sz="2400" dirty="0" smtClean="0">
                <a:solidFill>
                  <a:srgbClr val="002060"/>
                </a:solidFill>
              </a:rPr>
              <a:t>Clarification statement: Environments of deposition include deltas, barrier islands, beaches, marshes, and rivers.) </a:t>
            </a:r>
          </a:p>
          <a:p>
            <a:pPr marL="342900" indent="-342900"/>
            <a:endParaRPr lang="en-US" sz="2000" dirty="0" smtClean="0">
              <a:solidFill>
                <a:srgbClr val="002060"/>
              </a:solidFill>
            </a:endParaRPr>
          </a:p>
        </p:txBody>
      </p:sp>
      <p:sp>
        <p:nvSpPr>
          <p:cNvPr id="4" name="Rectangle 3"/>
          <p:cNvSpPr/>
          <p:nvPr/>
        </p:nvSpPr>
        <p:spPr>
          <a:xfrm>
            <a:off x="457200" y="228600"/>
            <a:ext cx="8229600" cy="1384995"/>
          </a:xfrm>
          <a:prstGeom prst="rect">
            <a:avLst/>
          </a:prstGeom>
        </p:spPr>
        <p:txBody>
          <a:bodyPr wrap="square">
            <a:spAutoFit/>
          </a:bodyPr>
          <a:lstStyle/>
          <a:p>
            <a:r>
              <a:rPr lang="en-US" sz="2800" b="1" dirty="0" smtClean="0"/>
              <a:t>S6E5. Obtain, evaluate, and communicate information to show how Earth’s surface is formed.</a:t>
            </a:r>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7543800" cy="4401205"/>
          </a:xfrm>
          <a:prstGeom prst="rect">
            <a:avLst/>
          </a:prstGeom>
        </p:spPr>
        <p:txBody>
          <a:bodyPr wrap="square">
            <a:spAutoFit/>
          </a:bodyPr>
          <a:lstStyle/>
          <a:p>
            <a:pPr marL="342900" indent="-342900"/>
            <a:r>
              <a:rPr lang="en-US" sz="2000" dirty="0" smtClean="0">
                <a:solidFill>
                  <a:schemeClr val="bg2">
                    <a:lumMod val="75000"/>
                  </a:schemeClr>
                </a:solidFill>
              </a:rPr>
              <a:t>B     Plan and carry out an investigation of the characteristics of minerals and how minerals contribute to rock composition. </a:t>
            </a:r>
          </a:p>
          <a:p>
            <a:pPr marL="342900" indent="-342900"/>
            <a:endParaRPr lang="en-US" sz="2000" dirty="0" smtClean="0">
              <a:solidFill>
                <a:schemeClr val="bg2">
                  <a:lumMod val="75000"/>
                </a:schemeClr>
              </a:solidFill>
            </a:endParaRPr>
          </a:p>
          <a:p>
            <a:pPr marL="342900" indent="-342900"/>
            <a:endParaRPr lang="en-US" sz="2000" dirty="0" smtClean="0">
              <a:solidFill>
                <a:schemeClr val="bg2">
                  <a:lumMod val="75000"/>
                </a:schemeClr>
              </a:solidFill>
            </a:endParaRPr>
          </a:p>
          <a:p>
            <a:pPr marL="342900" indent="-342900"/>
            <a:r>
              <a:rPr lang="en-US" sz="2000" dirty="0" smtClean="0">
                <a:solidFill>
                  <a:schemeClr val="bg2">
                    <a:lumMod val="75000"/>
                  </a:schemeClr>
                </a:solidFill>
              </a:rPr>
              <a:t>F     Construct an explanation of how the movement of </a:t>
            </a:r>
            <a:r>
              <a:rPr lang="en-US" sz="2000" dirty="0" err="1" smtClean="0">
                <a:solidFill>
                  <a:schemeClr val="bg2">
                    <a:lumMod val="75000"/>
                  </a:schemeClr>
                </a:solidFill>
              </a:rPr>
              <a:t>lithospheric</a:t>
            </a:r>
            <a:r>
              <a:rPr lang="en-US" sz="2000" dirty="0" smtClean="0">
                <a:solidFill>
                  <a:schemeClr val="bg2">
                    <a:lumMod val="75000"/>
                  </a:schemeClr>
                </a:solidFill>
              </a:rPr>
              <a:t> plates, called plate tectonics, can cause major geologic events such as earthquakes and volcanic eruptions. (Clarification statement: Include convergent, divergent, and transform boundaries.) </a:t>
            </a:r>
          </a:p>
          <a:p>
            <a:pPr marL="342900" indent="-342900"/>
            <a:endParaRPr lang="en-US" sz="2000" dirty="0" smtClean="0">
              <a:solidFill>
                <a:schemeClr val="bg2">
                  <a:lumMod val="75000"/>
                </a:schemeClr>
              </a:solidFill>
            </a:endParaRPr>
          </a:p>
          <a:p>
            <a:pPr marL="342900" indent="-342900"/>
            <a:endParaRPr lang="en-US" sz="2000" dirty="0" smtClean="0">
              <a:solidFill>
                <a:schemeClr val="bg2">
                  <a:lumMod val="75000"/>
                </a:schemeClr>
              </a:solidFill>
            </a:endParaRPr>
          </a:p>
          <a:p>
            <a:pPr marL="342900" indent="-342900"/>
            <a:r>
              <a:rPr lang="en-US" sz="2000" dirty="0" smtClean="0">
                <a:solidFill>
                  <a:schemeClr val="bg2">
                    <a:lumMod val="75000"/>
                  </a:schemeClr>
                </a:solidFill>
              </a:rPr>
              <a:t>G     Construct an argument using maps and data collected to support a claim of how fossils show evidence of the changing surface and climate of the Earth. </a:t>
            </a:r>
          </a:p>
        </p:txBody>
      </p:sp>
      <p:sp>
        <p:nvSpPr>
          <p:cNvPr id="4" name="Rectangle 3"/>
          <p:cNvSpPr/>
          <p:nvPr/>
        </p:nvSpPr>
        <p:spPr>
          <a:xfrm>
            <a:off x="457200" y="228600"/>
            <a:ext cx="8229600" cy="1384995"/>
          </a:xfrm>
          <a:prstGeom prst="rect">
            <a:avLst/>
          </a:prstGeom>
        </p:spPr>
        <p:txBody>
          <a:bodyPr wrap="square">
            <a:spAutoFit/>
          </a:bodyPr>
          <a:lstStyle/>
          <a:p>
            <a:r>
              <a:rPr lang="en-US" sz="2800" b="1" dirty="0" smtClean="0"/>
              <a:t>S6E5. Obtain, evaluate, and communicate information to show how Earth’s surface is formed.</a:t>
            </a: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Monday, September </a:t>
            </a:r>
            <a:r>
              <a:rPr lang="en-US" sz="2800" dirty="0" smtClean="0">
                <a:latin typeface="Book Antiqua" pitchFamily="18" charset="0"/>
              </a:rPr>
              <a:t>26</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a:t>
            </a:r>
            <a:r>
              <a:rPr lang="en-US" sz="2000" dirty="0" smtClean="0"/>
              <a:t>d  </a:t>
            </a:r>
            <a:r>
              <a:rPr lang="en-US" sz="2000" dirty="0" smtClean="0"/>
              <a:t>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a:t>
            </a:r>
            <a:r>
              <a:rPr lang="en-US" sz="2000" dirty="0" smtClean="0"/>
              <a:t>identify types of weathering and describe the different agent of erosion, transportation and deposition</a:t>
            </a:r>
            <a:endParaRPr lang="en-US" sz="2000" dirty="0" smtClean="0"/>
          </a:p>
          <a:p>
            <a:endParaRPr lang="en-US" sz="2000" dirty="0" smtClean="0"/>
          </a:p>
          <a:p>
            <a:r>
              <a:rPr lang="en-US" sz="2000" dirty="0" smtClean="0">
                <a:solidFill>
                  <a:srgbClr val="002060"/>
                </a:solidFill>
              </a:rPr>
              <a:t>Warm-up: </a:t>
            </a:r>
            <a:r>
              <a:rPr lang="en-US" sz="2000" dirty="0" smtClean="0">
                <a:solidFill>
                  <a:srgbClr val="002060"/>
                </a:solidFill>
              </a:rPr>
              <a:t> </a:t>
            </a:r>
            <a:r>
              <a:rPr lang="en-US" sz="2000" dirty="0" smtClean="0"/>
              <a:t>Video: Weathering and Erosion</a:t>
            </a:r>
            <a:endParaRPr lang="en-US" sz="2000" dirty="0" smtClean="0"/>
          </a:p>
          <a:p>
            <a:endParaRPr lang="en-US" sz="2000" dirty="0" smtClean="0"/>
          </a:p>
          <a:p>
            <a:r>
              <a:rPr lang="en-US" sz="2000" dirty="0" smtClean="0">
                <a:solidFill>
                  <a:srgbClr val="002060"/>
                </a:solidFill>
              </a:rPr>
              <a:t>Work Session: </a:t>
            </a:r>
            <a:r>
              <a:rPr lang="en-US" sz="2000" dirty="0" smtClean="0"/>
              <a:t>Direct Instruction; students will take notes </a:t>
            </a:r>
            <a:r>
              <a:rPr lang="en-US" sz="2000" dirty="0" smtClean="0"/>
              <a:t>on weathering and erosion. Textbook Chapter 4 and 5. </a:t>
            </a:r>
            <a:endParaRPr lang="en-US" sz="2000" dirty="0" smtClean="0"/>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September </a:t>
            </a:r>
            <a:r>
              <a:rPr lang="en-US" sz="2800" dirty="0" smtClean="0">
                <a:latin typeface="Book Antiqua" pitchFamily="18" charset="0"/>
              </a:rPr>
              <a:t>27</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a:t>
            </a:r>
            <a:r>
              <a:rPr lang="en-US" sz="2000" dirty="0" smtClean="0"/>
              <a:t>d  </a:t>
            </a:r>
            <a:r>
              <a:rPr lang="en-US" sz="2000" dirty="0" smtClean="0"/>
              <a:t>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a:t>
            </a:r>
            <a:r>
              <a:rPr lang="en-US" sz="2000" dirty="0" smtClean="0"/>
              <a:t>identify types of weathering and describe the different agent of erosion, transportation and deposition</a:t>
            </a:r>
            <a:endParaRPr lang="en-US" sz="2000" dirty="0" smtClean="0"/>
          </a:p>
          <a:p>
            <a:endParaRPr lang="en-US" sz="2000" dirty="0" smtClean="0"/>
          </a:p>
          <a:p>
            <a:r>
              <a:rPr lang="en-US" sz="2000" dirty="0" smtClean="0">
                <a:solidFill>
                  <a:srgbClr val="002060"/>
                </a:solidFill>
              </a:rPr>
              <a:t>Warm-up: </a:t>
            </a:r>
            <a:r>
              <a:rPr lang="en-US" sz="2000" dirty="0" smtClean="0">
                <a:solidFill>
                  <a:srgbClr val="002060"/>
                </a:solidFill>
              </a:rPr>
              <a:t> </a:t>
            </a:r>
            <a:r>
              <a:rPr lang="en-US" sz="2000" dirty="0" smtClean="0"/>
              <a:t>Video: Weathering and Erosion</a:t>
            </a:r>
            <a:endParaRPr lang="en-US" sz="2000" dirty="0" smtClean="0"/>
          </a:p>
          <a:p>
            <a:endParaRPr lang="en-US" sz="2000" dirty="0" smtClean="0"/>
          </a:p>
          <a:p>
            <a:r>
              <a:rPr lang="en-US" sz="2000" dirty="0" smtClean="0">
                <a:solidFill>
                  <a:srgbClr val="002060"/>
                </a:solidFill>
              </a:rPr>
              <a:t>Work Session: </a:t>
            </a:r>
            <a:r>
              <a:rPr lang="en-US" sz="2000" dirty="0" smtClean="0"/>
              <a:t>Direct Instruction; students will take notes </a:t>
            </a:r>
            <a:r>
              <a:rPr lang="en-US" sz="2000" dirty="0" smtClean="0"/>
              <a:t>on weathering and erosion. Textbook Chapter 4 and 5.  Types of Weathering.</a:t>
            </a:r>
            <a:endParaRPr lang="en-US" sz="2000" dirty="0" smtClean="0"/>
          </a:p>
          <a:p>
            <a:endParaRPr lang="en-US" sz="2000" dirty="0" smtClean="0"/>
          </a:p>
          <a:p>
            <a:r>
              <a:rPr lang="en-US" sz="2000" dirty="0" smtClean="0">
                <a:solidFill>
                  <a:srgbClr val="002060"/>
                </a:solidFill>
              </a:rPr>
              <a:t>Closing: </a:t>
            </a:r>
            <a:r>
              <a:rPr lang="en-US" sz="2000" dirty="0" smtClean="0"/>
              <a:t> </a:t>
            </a:r>
            <a:r>
              <a:rPr lang="en-US" sz="2000" dirty="0" smtClean="0"/>
              <a:t>Think Pair Share</a:t>
            </a:r>
            <a:endParaRPr lang="en-US" sz="2000" dirty="0" smtClean="0"/>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Wednesday</a:t>
            </a:r>
            <a:r>
              <a:rPr lang="en-US" sz="2800" dirty="0" smtClean="0">
                <a:latin typeface="Book Antiqua" pitchFamily="18" charset="0"/>
              </a:rPr>
              <a:t>, September </a:t>
            </a:r>
            <a:r>
              <a:rPr lang="en-US" sz="2800" dirty="0" smtClean="0">
                <a:latin typeface="Book Antiqua" pitchFamily="18" charset="0"/>
              </a:rPr>
              <a:t>28</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a:t>
            </a:r>
            <a:r>
              <a:rPr lang="en-US" sz="2000" dirty="0" smtClean="0"/>
              <a:t>d  </a:t>
            </a:r>
            <a:r>
              <a:rPr lang="en-US" sz="2000" dirty="0" smtClean="0"/>
              <a:t>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a:t>
            </a:r>
            <a:r>
              <a:rPr lang="en-US" sz="2000" dirty="0" smtClean="0"/>
              <a:t>identify types of weathering and describe the different agent of erosion, transportation and deposition</a:t>
            </a:r>
            <a:endParaRPr lang="en-US" sz="2000" dirty="0" smtClean="0"/>
          </a:p>
          <a:p>
            <a:endParaRPr lang="en-US" sz="2000" dirty="0" smtClean="0"/>
          </a:p>
          <a:p>
            <a:r>
              <a:rPr lang="en-US" sz="2000" dirty="0" smtClean="0">
                <a:solidFill>
                  <a:srgbClr val="002060"/>
                </a:solidFill>
              </a:rPr>
              <a:t>Warm-up: </a:t>
            </a:r>
            <a:r>
              <a:rPr lang="en-US" sz="2000" dirty="0" smtClean="0">
                <a:solidFill>
                  <a:srgbClr val="002060"/>
                </a:solidFill>
              </a:rPr>
              <a:t> </a:t>
            </a:r>
            <a:r>
              <a:rPr lang="en-US" sz="2000" dirty="0" smtClean="0"/>
              <a:t>Video: Weathering and Erosion</a:t>
            </a:r>
            <a:endParaRPr lang="en-US" sz="2000" dirty="0" smtClean="0"/>
          </a:p>
          <a:p>
            <a:endParaRPr lang="en-US" sz="2000" dirty="0" smtClean="0"/>
          </a:p>
          <a:p>
            <a:r>
              <a:rPr lang="en-US" sz="2000" dirty="0" smtClean="0">
                <a:solidFill>
                  <a:srgbClr val="002060"/>
                </a:solidFill>
              </a:rPr>
              <a:t>Work Session: </a:t>
            </a:r>
            <a:r>
              <a:rPr lang="en-US" sz="2000" dirty="0" smtClean="0"/>
              <a:t>Direct Instruction; students will take notes </a:t>
            </a:r>
            <a:r>
              <a:rPr lang="en-US" sz="2000" dirty="0" smtClean="0"/>
              <a:t>on weathering and erosion. Textbook Chapter 4 and 5.  Three main forms of erosion.</a:t>
            </a:r>
            <a:endParaRPr lang="en-US" sz="2000" dirty="0" smtClean="0"/>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Thur</a:t>
            </a:r>
            <a:r>
              <a:rPr lang="en-US" sz="2800" dirty="0" smtClean="0">
                <a:latin typeface="Book Antiqua" pitchFamily="18" charset="0"/>
              </a:rPr>
              <a:t>sday</a:t>
            </a:r>
            <a:r>
              <a:rPr lang="en-US" sz="2800" dirty="0" smtClean="0">
                <a:latin typeface="Book Antiqua" pitchFamily="18" charset="0"/>
              </a:rPr>
              <a:t>, September </a:t>
            </a:r>
            <a:r>
              <a:rPr lang="en-US" sz="2800" dirty="0" smtClean="0">
                <a:latin typeface="Book Antiqua" pitchFamily="18" charset="0"/>
              </a:rPr>
              <a:t>29</a:t>
            </a:r>
            <a:endParaRPr lang="en-US" sz="2800" dirty="0">
              <a:latin typeface="Book Antiqua" pitchFamily="18" charset="0"/>
            </a:endParaRPr>
          </a:p>
        </p:txBody>
      </p:sp>
      <p:sp>
        <p:nvSpPr>
          <p:cNvPr id="4" name="TextBox 3"/>
          <p:cNvSpPr txBox="1"/>
          <p:nvPr/>
        </p:nvSpPr>
        <p:spPr>
          <a:xfrm>
            <a:off x="381000" y="825579"/>
            <a:ext cx="8458200" cy="5724644"/>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a:t>
            </a:r>
            <a:r>
              <a:rPr lang="en-US" sz="2000" dirty="0" smtClean="0">
                <a:solidFill>
                  <a:schemeClr val="tx1">
                    <a:lumMod val="95000"/>
                  </a:schemeClr>
                </a:solidFill>
              </a:rPr>
              <a:t>B     Plan and carry out an investigation of the characteristics of minerals and how minerals contribute to rock composition. </a:t>
            </a:r>
          </a:p>
          <a:p>
            <a:pPr marL="457200" indent="-45720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a:t>
            </a:r>
            <a:r>
              <a:rPr lang="en-US" sz="2000" dirty="0" smtClean="0">
                <a:solidFill>
                  <a:srgbClr val="002060"/>
                </a:solidFill>
              </a:rPr>
              <a:t>: </a:t>
            </a:r>
            <a:r>
              <a:rPr lang="en-US" sz="2000" dirty="0" smtClean="0">
                <a:solidFill>
                  <a:schemeClr val="tx1">
                    <a:lumMod val="95000"/>
                  </a:schemeClr>
                </a:solidFill>
              </a:rPr>
              <a:t>I can describe what is a mineral and how minerals contribute rock composition.</a:t>
            </a:r>
            <a:endParaRPr lang="en-US" sz="2000" dirty="0" smtClean="0">
              <a:solidFill>
                <a:schemeClr val="tx1">
                  <a:lumMod val="95000"/>
                </a:schemeClr>
              </a:solidFill>
            </a:endParaRPr>
          </a:p>
          <a:p>
            <a:endParaRPr lang="en-US" sz="2000" dirty="0" smtClean="0"/>
          </a:p>
          <a:p>
            <a:r>
              <a:rPr lang="en-US" sz="2000" dirty="0" smtClean="0">
                <a:solidFill>
                  <a:srgbClr val="002060"/>
                </a:solidFill>
              </a:rPr>
              <a:t>Warm-up: </a:t>
            </a:r>
            <a:r>
              <a:rPr lang="en-US" sz="2000" dirty="0" smtClean="0">
                <a:solidFill>
                  <a:schemeClr val="tx1">
                    <a:lumMod val="95000"/>
                  </a:schemeClr>
                </a:solidFill>
              </a:rPr>
              <a:t>Rock Cycle Puzzle</a:t>
            </a:r>
            <a:endParaRPr lang="en-US" sz="2000" dirty="0" smtClean="0">
              <a:solidFill>
                <a:schemeClr val="tx1">
                  <a:lumMod val="95000"/>
                </a:schemeClr>
              </a:solidFill>
            </a:endParaRPr>
          </a:p>
          <a:p>
            <a:endParaRPr lang="en-US" sz="2000" dirty="0" smtClean="0"/>
          </a:p>
          <a:p>
            <a:r>
              <a:rPr lang="en-US" sz="2000" dirty="0" smtClean="0">
                <a:solidFill>
                  <a:srgbClr val="002060"/>
                </a:solidFill>
              </a:rPr>
              <a:t>Work Session: </a:t>
            </a:r>
            <a:r>
              <a:rPr lang="en-US" sz="2000" dirty="0" smtClean="0"/>
              <a:t>Direct Instruction; students will take notes </a:t>
            </a:r>
            <a:r>
              <a:rPr lang="en-US" sz="2000" dirty="0" smtClean="0"/>
              <a:t>on rocks and minerals.  Focus on minerals, MOHS hardness scale, and common igneous, sedimentary, metamorphic rocks.  </a:t>
            </a:r>
            <a:r>
              <a:rPr lang="en-US" sz="2000" dirty="0" err="1" smtClean="0"/>
              <a:t>Powerpoint</a:t>
            </a:r>
            <a:r>
              <a:rPr lang="en-US" sz="2000" dirty="0" smtClean="0"/>
              <a:t> Study Guide </a:t>
            </a:r>
            <a:endParaRPr lang="en-US" sz="2000" dirty="0" smtClean="0"/>
          </a:p>
          <a:p>
            <a:endParaRPr lang="en-US" sz="2000" dirty="0" smtClean="0"/>
          </a:p>
          <a:p>
            <a:r>
              <a:rPr lang="en-US" sz="2000" dirty="0" smtClean="0">
                <a:solidFill>
                  <a:srgbClr val="002060"/>
                </a:solidFill>
              </a:rPr>
              <a:t>Closing: </a:t>
            </a:r>
            <a:r>
              <a:rPr lang="en-US" sz="2000" dirty="0" smtClean="0"/>
              <a:t>Student Summary</a:t>
            </a:r>
            <a:endParaRPr lang="en-US" sz="2000" dirty="0" smtClean="0"/>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Friday</a:t>
            </a:r>
            <a:r>
              <a:rPr lang="en-US" sz="2800" dirty="0" smtClean="0">
                <a:latin typeface="Book Antiqua" pitchFamily="18" charset="0"/>
              </a:rPr>
              <a:t>, </a:t>
            </a:r>
            <a:r>
              <a:rPr lang="en-US" sz="2800" dirty="0" smtClean="0">
                <a:latin typeface="Book Antiqua" pitchFamily="18" charset="0"/>
              </a:rPr>
              <a:t>September </a:t>
            </a:r>
            <a:r>
              <a:rPr lang="en-US" sz="2800" dirty="0" smtClean="0">
                <a:latin typeface="Book Antiqua" pitchFamily="18" charset="0"/>
              </a:rPr>
              <a:t>30</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a:t>
            </a:r>
            <a:r>
              <a:rPr lang="en-US" sz="2000" dirty="0" smtClean="0"/>
              <a:t>d  </a:t>
            </a:r>
            <a:r>
              <a:rPr lang="en-US" sz="2000" dirty="0" smtClean="0"/>
              <a:t>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a:t>
            </a:r>
            <a:r>
              <a:rPr lang="en-US" sz="2000" dirty="0" smtClean="0"/>
              <a:t>identify types of weathering and describe the different agent of erosion, transportation and deposition</a:t>
            </a:r>
            <a:endParaRPr lang="en-US" sz="2000" dirty="0" smtClean="0"/>
          </a:p>
          <a:p>
            <a:endParaRPr lang="en-US" sz="2000" dirty="0" smtClean="0"/>
          </a:p>
          <a:p>
            <a:r>
              <a:rPr lang="en-US" sz="2000" dirty="0" smtClean="0">
                <a:solidFill>
                  <a:srgbClr val="002060"/>
                </a:solidFill>
              </a:rPr>
              <a:t>Warm-up: </a:t>
            </a:r>
            <a:r>
              <a:rPr lang="en-US" sz="2000" dirty="0" smtClean="0">
                <a:solidFill>
                  <a:srgbClr val="002060"/>
                </a:solidFill>
              </a:rPr>
              <a:t> </a:t>
            </a:r>
            <a:r>
              <a:rPr lang="en-US" sz="2000" dirty="0" smtClean="0"/>
              <a:t> Paper Study Guides</a:t>
            </a:r>
            <a:endParaRPr lang="en-US" sz="2000" dirty="0" smtClean="0"/>
          </a:p>
          <a:p>
            <a:endParaRPr lang="en-US" sz="2000" dirty="0" smtClean="0"/>
          </a:p>
          <a:p>
            <a:r>
              <a:rPr lang="en-US" sz="2000" dirty="0" smtClean="0">
                <a:solidFill>
                  <a:srgbClr val="002060"/>
                </a:solidFill>
              </a:rPr>
              <a:t>Work Session: </a:t>
            </a:r>
            <a:r>
              <a:rPr lang="en-US" sz="2000" dirty="0" smtClean="0"/>
              <a:t>students </a:t>
            </a:r>
            <a:r>
              <a:rPr lang="en-US" sz="2000" dirty="0" smtClean="0"/>
              <a:t>will take notes </a:t>
            </a:r>
            <a:r>
              <a:rPr lang="en-US" sz="2000" dirty="0" smtClean="0"/>
              <a:t>on weathering and erosion. Textbook Chapter 4 and 5.  Continue to work on notes, PowerPoint Study Guide</a:t>
            </a:r>
            <a:endParaRPr lang="en-US" sz="2000" dirty="0" smtClean="0"/>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smtClean="0"/>
              <a:t>Students will have 15 minutes of Homework each evening.</a:t>
            </a:r>
            <a:endParaRPr lang="en-US" sz="4400" dirty="0"/>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smtClean="0"/>
              <a:t>4 Squares  (usually a drawing)</a:t>
            </a:r>
          </a:p>
          <a:p>
            <a:endParaRPr lang="en-US" dirty="0" smtClean="0"/>
          </a:p>
          <a:p>
            <a:r>
              <a:rPr lang="en-US" dirty="0" smtClean="0"/>
              <a:t>Rock Cycle Puzzle</a:t>
            </a:r>
          </a:p>
          <a:p>
            <a:endParaRPr lang="en-US" dirty="0" smtClean="0"/>
          </a:p>
          <a:p>
            <a:r>
              <a:rPr lang="en-US" dirty="0" smtClean="0"/>
              <a:t>Chapter 1 or 3  Workbook Pages</a:t>
            </a:r>
          </a:p>
          <a:p>
            <a:endParaRPr lang="en-US" dirty="0" smtClean="0"/>
          </a:p>
          <a:p>
            <a:r>
              <a:rPr lang="en-US" dirty="0" err="1" smtClean="0"/>
              <a:t>Powerpoint</a:t>
            </a:r>
            <a:r>
              <a:rPr lang="en-US" dirty="0" smtClean="0"/>
              <a:t> Study Guide</a:t>
            </a:r>
          </a:p>
          <a:p>
            <a:endParaRPr lang="en-US" dirty="0" smtClean="0"/>
          </a:p>
          <a:p>
            <a:r>
              <a:rPr lang="en-US" dirty="0" smtClean="0"/>
              <a:t>Study Notes or Study Guides</a:t>
            </a:r>
          </a:p>
          <a:p>
            <a:endParaRPr lang="en-US" dirty="0" smtClean="0"/>
          </a:p>
          <a:p>
            <a:r>
              <a:rPr lang="en-US" dirty="0" smtClean="0"/>
              <a:t>Watch Video from Week at a Glance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A</a:t>
            </a:r>
            <a:endParaRPr lang="en-US" sz="3600" b="1" dirty="0">
              <a:latin typeface="Century Gothic" pitchFamily="34" charset="0"/>
            </a:endParaRP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Box 20"/>
          <p:cNvSpPr txBox="1"/>
          <p:nvPr/>
        </p:nvSpPr>
        <p:spPr>
          <a:xfrm>
            <a:off x="914400" y="3048000"/>
            <a:ext cx="3581400" cy="369332"/>
          </a:xfrm>
          <a:prstGeom prst="rect">
            <a:avLst/>
          </a:prstGeom>
          <a:noFill/>
        </p:spPr>
        <p:txBody>
          <a:bodyPr wrap="square" rtlCol="0">
            <a:spAutoFit/>
          </a:bodyPr>
          <a:lstStyle/>
          <a:p>
            <a:r>
              <a:rPr lang="en-US" dirty="0" smtClean="0">
                <a:hlinkClick r:id="rId3"/>
              </a:rPr>
              <a:t>Rocks and Minerals</a:t>
            </a:r>
            <a:endParaRPr lang="en-US" dirty="0"/>
          </a:p>
        </p:txBody>
      </p:sp>
      <p:sp>
        <p:nvSpPr>
          <p:cNvPr id="22" name="TextBox 21"/>
          <p:cNvSpPr txBox="1"/>
          <p:nvPr/>
        </p:nvSpPr>
        <p:spPr>
          <a:xfrm>
            <a:off x="914400" y="3657600"/>
            <a:ext cx="3810000" cy="369332"/>
          </a:xfrm>
          <a:prstGeom prst="rect">
            <a:avLst/>
          </a:prstGeom>
          <a:noFill/>
        </p:spPr>
        <p:txBody>
          <a:bodyPr wrap="square" rtlCol="0">
            <a:spAutoFit/>
          </a:bodyPr>
          <a:lstStyle/>
          <a:p>
            <a:r>
              <a:rPr lang="en-US" dirty="0" smtClean="0">
                <a:hlinkClick r:id="rId4"/>
              </a:rPr>
              <a:t>Fossils and Plate Tectonics</a:t>
            </a:r>
            <a:endParaRPr lang="en-US" dirty="0"/>
          </a:p>
        </p:txBody>
      </p:sp>
      <p:sp>
        <p:nvSpPr>
          <p:cNvPr id="24" name="TextBox 23"/>
          <p:cNvSpPr txBox="1"/>
          <p:nvPr/>
        </p:nvSpPr>
        <p:spPr>
          <a:xfrm>
            <a:off x="914400" y="4267200"/>
            <a:ext cx="3124200" cy="369332"/>
          </a:xfrm>
          <a:prstGeom prst="rect">
            <a:avLst/>
          </a:prstGeom>
          <a:noFill/>
        </p:spPr>
        <p:txBody>
          <a:bodyPr wrap="square" rtlCol="0">
            <a:spAutoFit/>
          </a:bodyPr>
          <a:lstStyle/>
          <a:p>
            <a:r>
              <a:rPr lang="en-US" dirty="0" smtClean="0">
                <a:hlinkClick r:id="rId5"/>
              </a:rPr>
              <a:t>Plate Tectonics</a:t>
            </a:r>
            <a:endParaRPr lang="en-US" dirty="0"/>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762000" y="1905000"/>
            <a:ext cx="7061100" cy="492443"/>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hlinkClick r:id="rId6"/>
              </a:rPr>
              <a:t>Weathering and Erosion | What Is the Difference between Weathering and Erosion</a:t>
            </a:r>
            <a:r>
              <a:rPr kumimoji="0" lang="en-US" sz="1400" b="1" i="0" u="none" strike="noStrike" cap="none" normalizeH="0" baseline="0" dirty="0" smtClean="0">
                <a:ln>
                  <a:noFill/>
                </a:ln>
                <a:solidFill>
                  <a:srgbClr val="000000"/>
                </a:solidFill>
                <a:effectLst/>
                <a:latin typeface="YouTube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hat are the Earth’s layers?"/>
          <p:cNvPicPr>
            <a:picLocks noChangeAspect="1" noChangeArrowheads="1"/>
          </p:cNvPicPr>
          <p:nvPr/>
        </p:nvPicPr>
        <p:blipFill>
          <a:blip r:embed="rId3" cstate="print"/>
          <a:srcRect/>
          <a:stretch>
            <a:fillRect/>
          </a:stretch>
        </p:blipFill>
        <p:spPr bwMode="auto">
          <a:xfrm>
            <a:off x="533400" y="762000"/>
            <a:ext cx="8070059" cy="495300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A</a:t>
            </a:r>
            <a:endParaRPr lang="en-US" sz="3600" b="1" dirty="0">
              <a:latin typeface="Century Gothic" pitchFamily="34" charset="0"/>
            </a:endParaRPr>
          </a:p>
        </p:txBody>
      </p:sp>
      <p:sp>
        <p:nvSpPr>
          <p:cNvPr id="3" name="TextBox 2"/>
          <p:cNvSpPr txBox="1"/>
          <p:nvPr/>
        </p:nvSpPr>
        <p:spPr>
          <a:xfrm>
            <a:off x="838200" y="1447800"/>
            <a:ext cx="5943600" cy="523220"/>
          </a:xfrm>
          <a:prstGeom prst="rect">
            <a:avLst/>
          </a:prstGeom>
          <a:noFill/>
        </p:spPr>
        <p:txBody>
          <a:bodyPr wrap="square" rtlCol="0">
            <a:spAutoFit/>
          </a:bodyPr>
          <a:lstStyle/>
          <a:p>
            <a:r>
              <a:rPr lang="en-US" sz="2000" dirty="0" smtClean="0">
                <a:hlinkClick r:id="rId3"/>
              </a:rPr>
              <a:t>What are the Layers of Earth</a:t>
            </a:r>
            <a:r>
              <a:rPr lang="en-US" sz="2800" dirty="0" smtClean="0">
                <a:hlinkClick r:id="rId3"/>
              </a:rPr>
              <a:t>?</a:t>
            </a:r>
            <a:endParaRPr lang="en-US" sz="2800" dirty="0"/>
          </a:p>
        </p:txBody>
      </p:sp>
      <p:sp>
        <p:nvSpPr>
          <p:cNvPr id="4" name="TextBox 3"/>
          <p:cNvSpPr txBox="1"/>
          <p:nvPr/>
        </p:nvSpPr>
        <p:spPr>
          <a:xfrm>
            <a:off x="914400" y="2209800"/>
            <a:ext cx="4343400" cy="400110"/>
          </a:xfrm>
          <a:prstGeom prst="rect">
            <a:avLst/>
          </a:prstGeom>
          <a:noFill/>
        </p:spPr>
        <p:txBody>
          <a:bodyPr wrap="square" rtlCol="0">
            <a:spAutoFit/>
          </a:bodyPr>
          <a:lstStyle/>
          <a:p>
            <a:r>
              <a:rPr lang="en-US" sz="2000" dirty="0" smtClean="0">
                <a:hlinkClick r:id="rId4"/>
              </a:rPr>
              <a:t>Layers of the Earth</a:t>
            </a:r>
            <a:endParaRPr lang="en-US" sz="2000" dirty="0"/>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914400" y="2895600"/>
            <a:ext cx="7010400" cy="677108"/>
          </a:xfrm>
          <a:prstGeom prst="rect">
            <a:avLst/>
          </a:prstGeom>
          <a:noFill/>
        </p:spPr>
        <p:txBody>
          <a:bodyPr wrap="square" rtlCol="0">
            <a:spAutoFit/>
          </a:bodyPr>
          <a:lstStyle/>
          <a:p>
            <a:r>
              <a:rPr lang="en-US" sz="2000" dirty="0" smtClean="0">
                <a:hlinkClick r:id="rId5"/>
              </a:rPr>
              <a:t>Layers of the Earth </a:t>
            </a:r>
            <a:r>
              <a:rPr lang="en-US" dirty="0" smtClean="0"/>
              <a:t>– Geology – </a:t>
            </a:r>
          </a:p>
          <a:p>
            <a:r>
              <a:rPr lang="en-US" dirty="0" smtClean="0"/>
              <a:t>The Good and the Beautiful  Home school Science              8:47</a:t>
            </a:r>
            <a:endParaRPr lang="en-US" dirty="0"/>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Box 14"/>
          <p:cNvSpPr txBox="1"/>
          <p:nvPr/>
        </p:nvSpPr>
        <p:spPr>
          <a:xfrm>
            <a:off x="990600" y="3733800"/>
            <a:ext cx="7391400" cy="400110"/>
          </a:xfrm>
          <a:prstGeom prst="rect">
            <a:avLst/>
          </a:prstGeom>
          <a:noFill/>
        </p:spPr>
        <p:txBody>
          <a:bodyPr wrap="square" rtlCol="0">
            <a:spAutoFit/>
          </a:bodyPr>
          <a:lstStyle/>
          <a:p>
            <a:r>
              <a:rPr lang="en-US" sz="2000" dirty="0" smtClean="0">
                <a:hlinkClick r:id="rId6"/>
              </a:rPr>
              <a:t>7 Ways We Know What’s Inside the Earth    </a:t>
            </a:r>
            <a:r>
              <a:rPr lang="en-US" dirty="0" smtClean="0"/>
              <a:t>- </a:t>
            </a:r>
            <a:r>
              <a:rPr lang="en-US" dirty="0" err="1" smtClean="0"/>
              <a:t>SciShow</a:t>
            </a:r>
            <a:r>
              <a:rPr lang="en-US" dirty="0" smtClean="0"/>
              <a:t>        12:08</a:t>
            </a:r>
            <a:endParaRPr lang="en-US" dirty="0"/>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990600" y="4343400"/>
            <a:ext cx="4953000" cy="369332"/>
          </a:xfrm>
          <a:prstGeom prst="rect">
            <a:avLst/>
          </a:prstGeom>
          <a:noFill/>
        </p:spPr>
        <p:txBody>
          <a:bodyPr wrap="square" rtlCol="0">
            <a:spAutoFit/>
          </a:bodyPr>
          <a:lstStyle/>
          <a:p>
            <a:r>
              <a:rPr lang="en-US" dirty="0" smtClean="0">
                <a:hlinkClick r:id="rId7"/>
              </a:rPr>
              <a:t>An Overview of Earth’s Layers </a:t>
            </a:r>
            <a:r>
              <a:rPr lang="en-US" dirty="0" smtClean="0"/>
              <a:t>-    10:07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7543800" cy="5262979"/>
          </a:xfrm>
          <a:prstGeom prst="rect">
            <a:avLst/>
          </a:prstGeom>
        </p:spPr>
        <p:txBody>
          <a:bodyPr wrap="square">
            <a:spAutoFit/>
          </a:bodyPr>
          <a:lstStyle/>
          <a:p>
            <a:pPr marL="342900" indent="-342900">
              <a:buAutoNum type="alphaLcPeriod"/>
            </a:pPr>
            <a:r>
              <a:rPr lang="en-US" sz="1600" b="1" dirty="0" smtClean="0">
                <a:solidFill>
                  <a:schemeClr val="bg2">
                    <a:lumMod val="20000"/>
                    <a:lumOff val="80000"/>
                  </a:schemeClr>
                </a:solidFill>
              </a:rPr>
              <a:t>Ask questions to compare and contrast the Earth’s crust, mantle, inner and outer core, including temperature, density, thickness, and composition. </a:t>
            </a:r>
          </a:p>
          <a:p>
            <a:pPr marL="342900" indent="-342900">
              <a:buAutoNum type="alphaLcPeriod"/>
            </a:pPr>
            <a:r>
              <a:rPr lang="en-US" sz="1600" dirty="0" smtClean="0">
                <a:solidFill>
                  <a:schemeClr val="bg2">
                    <a:lumMod val="20000"/>
                    <a:lumOff val="80000"/>
                  </a:schemeClr>
                </a:solidFill>
              </a:rPr>
              <a:t>Plan and carry out an investigation of the characteristics of minerals and how minerals contribute to rock composition. </a:t>
            </a:r>
          </a:p>
          <a:p>
            <a:pPr marL="342900" indent="-342900">
              <a:buAutoNum type="alphaLcPeriod"/>
            </a:pPr>
            <a:r>
              <a:rPr lang="en-US" sz="1600" b="1" dirty="0" smtClean="0">
                <a:solidFill>
                  <a:schemeClr val="bg2">
                    <a:lumMod val="20000"/>
                    <a:lumOff val="80000"/>
                  </a:schemeClr>
                </a:solidFill>
              </a:rPr>
              <a:t>Construct an explanation of how to classify rocks by their formation and how rocks change through geologic processes in the rock cycle. </a:t>
            </a:r>
          </a:p>
          <a:p>
            <a:pPr marL="342900" indent="-342900">
              <a:buAutoNum type="alphaLcPeriod"/>
            </a:pPr>
            <a:r>
              <a:rPr lang="en-US" sz="1600" dirty="0" smtClean="0">
                <a:solidFill>
                  <a:schemeClr val="bg2">
                    <a:lumMod val="20000"/>
                    <a:lumOff val="80000"/>
                  </a:schemeClr>
                </a:solidFill>
              </a:rPr>
              <a:t>Ask questions to identify types of weathering, agents of erosion and transportation, and environments of deposition. (Clarification statement: Environments of deposition include deltas, barrier islands, beaches, marshes, and rivers.) </a:t>
            </a:r>
          </a:p>
          <a:p>
            <a:pPr marL="342900" indent="-342900">
              <a:buAutoNum type="alphaLcPeriod"/>
            </a:pPr>
            <a:r>
              <a:rPr lang="en-US" sz="1600" dirty="0" smtClean="0">
                <a:solidFill>
                  <a:schemeClr val="bg2">
                    <a:lumMod val="20000"/>
                    <a:lumOff val="80000"/>
                  </a:schemeClr>
                </a:solidFill>
              </a:rPr>
              <a:t> Develop a model to demonstrate how natural processes (weathering, erosion, and deposition) and human activity change rocks and the surface of the Earth. </a:t>
            </a:r>
          </a:p>
          <a:p>
            <a:pPr marL="342900" indent="-342900">
              <a:buAutoNum type="alphaLcPeriod"/>
            </a:pPr>
            <a:r>
              <a:rPr lang="en-US" sz="1600" b="1" dirty="0" smtClean="0">
                <a:solidFill>
                  <a:schemeClr val="bg2">
                    <a:lumMod val="20000"/>
                    <a:lumOff val="80000"/>
                  </a:schemeClr>
                </a:solidFill>
              </a:rPr>
              <a:t> Construct an explanation of how the movement of </a:t>
            </a:r>
            <a:r>
              <a:rPr lang="en-US" sz="1600" b="1" dirty="0" err="1" smtClean="0">
                <a:solidFill>
                  <a:schemeClr val="bg2">
                    <a:lumMod val="20000"/>
                    <a:lumOff val="80000"/>
                  </a:schemeClr>
                </a:solidFill>
              </a:rPr>
              <a:t>lithospheric</a:t>
            </a:r>
            <a:r>
              <a:rPr lang="en-US" sz="1600" b="1" dirty="0" smtClean="0">
                <a:solidFill>
                  <a:schemeClr val="bg2">
                    <a:lumMod val="20000"/>
                    <a:lumOff val="80000"/>
                  </a:schemeClr>
                </a:solidFill>
              </a:rPr>
              <a:t> plates, called plate tectonics, can cause major geologic events such as earthquakes and volcanic eruptions. (Clarification statement: Include convergent, divergent, and transform boundaries.)</a:t>
            </a:r>
            <a:r>
              <a:rPr lang="en-US" sz="1600" dirty="0" smtClean="0">
                <a:solidFill>
                  <a:schemeClr val="bg2">
                    <a:lumMod val="20000"/>
                    <a:lumOff val="80000"/>
                  </a:schemeClr>
                </a:solidFill>
              </a:rPr>
              <a:t> </a:t>
            </a:r>
          </a:p>
          <a:p>
            <a:pPr marL="342900" indent="-342900">
              <a:buAutoNum type="alphaLcPeriod"/>
            </a:pPr>
            <a:r>
              <a:rPr lang="en-US" sz="1600" dirty="0" smtClean="0">
                <a:solidFill>
                  <a:schemeClr val="bg2">
                    <a:lumMod val="20000"/>
                    <a:lumOff val="80000"/>
                  </a:schemeClr>
                </a:solidFill>
              </a:rPr>
              <a:t>Construct an argument using maps and data collected to support a claim of how fossils show evidence of the changing surface and climate of the Earth. </a:t>
            </a:r>
          </a:p>
          <a:p>
            <a:pPr marL="342900" indent="-342900">
              <a:buAutoNum type="alphaLcPeriod"/>
            </a:pPr>
            <a:r>
              <a:rPr lang="en-US" sz="1600" dirty="0" smtClean="0">
                <a:solidFill>
                  <a:schemeClr val="bg2">
                    <a:lumMod val="20000"/>
                    <a:lumOff val="80000"/>
                  </a:schemeClr>
                </a:solidFill>
              </a:rPr>
              <a:t>Plan and carry out an investigation to provide evidence that soil is composed of layers of weathered rocks and decomposed organic material.</a:t>
            </a:r>
            <a:endParaRPr lang="en-US" sz="1600" dirty="0">
              <a:solidFill>
                <a:schemeClr val="bg2">
                  <a:lumMod val="20000"/>
                  <a:lumOff val="80000"/>
                </a:schemeClr>
              </a:solidFill>
            </a:endParaRPr>
          </a:p>
        </p:txBody>
      </p:sp>
      <p:sp>
        <p:nvSpPr>
          <p:cNvPr id="4" name="Rectangle 3"/>
          <p:cNvSpPr/>
          <p:nvPr/>
        </p:nvSpPr>
        <p:spPr>
          <a:xfrm>
            <a:off x="457200" y="228600"/>
            <a:ext cx="8229600" cy="646331"/>
          </a:xfrm>
          <a:prstGeom prst="rect">
            <a:avLst/>
          </a:prstGeom>
        </p:spPr>
        <p:txBody>
          <a:bodyPr wrap="square">
            <a:spAutoFit/>
          </a:bodyPr>
          <a:lstStyle/>
          <a:p>
            <a:r>
              <a:rPr lang="en-US" b="1" dirty="0" smtClean="0"/>
              <a:t>S6E5. Obtain, evaluate, and communicate information to show how Earth’s surface is formed.</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shutterstock_17728311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shutterstock_1772831159.png"/>
          <p:cNvPicPr>
            <a:picLocks noChangeAspect="1"/>
          </p:cNvPicPr>
          <p:nvPr/>
        </p:nvPicPr>
        <p:blipFill>
          <a:blip r:embed="rId3" cstate="print"/>
          <a:stretch>
            <a:fillRect/>
          </a:stretch>
        </p:blipFill>
        <p:spPr>
          <a:xfrm>
            <a:off x="1143000" y="914400"/>
            <a:ext cx="6746696" cy="500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i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tructure.jpg"/>
          <p:cNvPicPr>
            <a:picLocks noChangeAspect="1"/>
          </p:cNvPicPr>
          <p:nvPr/>
        </p:nvPicPr>
        <p:blipFill>
          <a:blip r:embed="rId3" cstate="print"/>
          <a:stretch>
            <a:fillRect/>
          </a:stretch>
        </p:blipFill>
        <p:spPr>
          <a:xfrm>
            <a:off x="609600" y="609600"/>
            <a:ext cx="7620000" cy="5608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Rock Cycle 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cycle-i.png"/>
          <p:cNvPicPr>
            <a:picLocks noChangeAspect="1"/>
          </p:cNvPicPr>
          <p:nvPr/>
        </p:nvPicPr>
        <p:blipFill>
          <a:blip r:embed="rId3" cstate="print"/>
          <a:stretch>
            <a:fillRect/>
          </a:stretch>
        </p:blipFill>
        <p:spPr>
          <a:xfrm>
            <a:off x="1143000" y="609600"/>
            <a:ext cx="6872821" cy="4819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2088"/>
            <a:ext cx="4343400" cy="5355312"/>
          </a:xfrm>
          <a:prstGeom prst="rect">
            <a:avLst/>
          </a:prstGeom>
        </p:spPr>
        <p:txBody>
          <a:bodyPr wrap="square">
            <a:spAutoFit/>
          </a:bodyPr>
          <a:lstStyle/>
          <a:p>
            <a:r>
              <a:rPr lang="en-US" b="1" dirty="0" smtClean="0">
                <a:solidFill>
                  <a:srgbClr val="002060"/>
                </a:solidFill>
              </a:rPr>
              <a:t>Earth is composed of the approximately 100 naturally occurring chemical elements in a vast number of combinations. However, 98.5% of Earth’s crust is composed of only 8 elements: </a:t>
            </a:r>
          </a:p>
          <a:p>
            <a:r>
              <a:rPr lang="en-US" b="1" dirty="0" smtClean="0">
                <a:solidFill>
                  <a:srgbClr val="002060"/>
                </a:solidFill>
              </a:rPr>
              <a:t>oxygen (O), </a:t>
            </a:r>
          </a:p>
          <a:p>
            <a:r>
              <a:rPr lang="en-US" b="1" dirty="0" smtClean="0">
                <a:solidFill>
                  <a:srgbClr val="002060"/>
                </a:solidFill>
              </a:rPr>
              <a:t>silicon (Si), </a:t>
            </a:r>
          </a:p>
          <a:p>
            <a:r>
              <a:rPr lang="en-US" b="1" dirty="0" smtClean="0">
                <a:solidFill>
                  <a:srgbClr val="002060"/>
                </a:solidFill>
              </a:rPr>
              <a:t>aluminum (Al), </a:t>
            </a:r>
          </a:p>
          <a:p>
            <a:r>
              <a:rPr lang="en-US" b="1" dirty="0" smtClean="0">
                <a:solidFill>
                  <a:srgbClr val="002060"/>
                </a:solidFill>
              </a:rPr>
              <a:t>iron (Fe), </a:t>
            </a:r>
          </a:p>
          <a:p>
            <a:r>
              <a:rPr lang="en-US" b="1" dirty="0" smtClean="0">
                <a:solidFill>
                  <a:srgbClr val="002060"/>
                </a:solidFill>
              </a:rPr>
              <a:t>calcium (Ca), </a:t>
            </a:r>
          </a:p>
          <a:p>
            <a:r>
              <a:rPr lang="en-US" b="1" dirty="0" smtClean="0">
                <a:solidFill>
                  <a:srgbClr val="002060"/>
                </a:solidFill>
              </a:rPr>
              <a:t>sodium (Na), </a:t>
            </a:r>
          </a:p>
          <a:p>
            <a:r>
              <a:rPr lang="en-US" b="1" dirty="0" smtClean="0">
                <a:solidFill>
                  <a:srgbClr val="002060"/>
                </a:solidFill>
              </a:rPr>
              <a:t>potassium (K), and magnesium (Mg). </a:t>
            </a:r>
          </a:p>
          <a:p>
            <a:endParaRPr lang="en-US" b="1" dirty="0" smtClean="0">
              <a:solidFill>
                <a:srgbClr val="002060"/>
              </a:solidFill>
            </a:endParaRPr>
          </a:p>
          <a:p>
            <a:r>
              <a:rPr lang="en-US" b="1" dirty="0" smtClean="0">
                <a:solidFill>
                  <a:srgbClr val="002060"/>
                </a:solidFill>
              </a:rPr>
              <a:t>In materials such as gases, liquids, and glass atoms may occur in random proportions, with the atoms having no fixed relationship in space to each other</a:t>
            </a:r>
            <a:endParaRPr lang="en-US" dirty="0">
              <a:solidFill>
                <a:srgbClr val="002060"/>
              </a:solidFill>
            </a:endParaRPr>
          </a:p>
        </p:txBody>
      </p:sp>
      <p:pic>
        <p:nvPicPr>
          <p:cNvPr id="44036" name="Picture 4" descr="https://s3-us-west-2.amazonaws.com/reference/images/project/y1epn7dpac-400W.jpg"/>
          <p:cNvPicPr>
            <a:picLocks noChangeAspect="1" noChangeArrowheads="1"/>
          </p:cNvPicPr>
          <p:nvPr/>
        </p:nvPicPr>
        <p:blipFill>
          <a:blip r:embed="rId3" cstate="print"/>
          <a:srcRect t="10561"/>
          <a:stretch>
            <a:fillRect/>
          </a:stretch>
        </p:blipFill>
        <p:spPr bwMode="auto">
          <a:xfrm>
            <a:off x="4674070" y="2133600"/>
            <a:ext cx="3936530" cy="266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cademic.brooklyn.cuny.edu/geology/grocha/mineral/images/rocksmin.jpg"/>
          <p:cNvPicPr>
            <a:picLocks noChangeAspect="1" noChangeArrowheads="1"/>
          </p:cNvPicPr>
          <p:nvPr/>
        </p:nvPicPr>
        <p:blipFill>
          <a:blip r:embed="rId3" cstate="print"/>
          <a:srcRect/>
          <a:stretch>
            <a:fillRect/>
          </a:stretch>
        </p:blipFill>
        <p:spPr bwMode="auto">
          <a:xfrm>
            <a:off x="1143000" y="533400"/>
            <a:ext cx="6553200" cy="57913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s://i0.wp.com/forestrypedia.com/wp-content/uploads/2018/05/Rocksaremadeupofminerals-1.jpg?w=800&amp;ssl=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saremadeupofminerals-1.jpg"/>
          <p:cNvPicPr>
            <a:picLocks noChangeAspect="1"/>
          </p:cNvPicPr>
          <p:nvPr/>
        </p:nvPicPr>
        <p:blipFill>
          <a:blip r:embed="rId3" cstate="print"/>
          <a:stretch>
            <a:fillRect/>
          </a:stretch>
        </p:blipFill>
        <p:spPr>
          <a:xfrm>
            <a:off x="914400" y="457200"/>
            <a:ext cx="7381875" cy="571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8/8a/Plates_tect2_en.svg/1024px-Plates_tect2_en.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lates_tect2_en.svg.png"/>
          <p:cNvPicPr>
            <a:picLocks noChangeAspect="1"/>
          </p:cNvPicPr>
          <p:nvPr/>
        </p:nvPicPr>
        <p:blipFill>
          <a:blip r:embed="rId3" cstate="print"/>
          <a:stretch>
            <a:fillRect/>
          </a:stretch>
        </p:blipFill>
        <p:spPr>
          <a:xfrm>
            <a:off x="1295400" y="457200"/>
            <a:ext cx="6692954" cy="4568726"/>
          </a:xfrm>
          <a:prstGeom prst="rect">
            <a:avLst/>
          </a:prstGeom>
        </p:spPr>
      </p:pic>
      <p:sp>
        <p:nvSpPr>
          <p:cNvPr id="4" name="Rectangle 3"/>
          <p:cNvSpPr/>
          <p:nvPr/>
        </p:nvSpPr>
        <p:spPr>
          <a:xfrm>
            <a:off x="381000" y="5257800"/>
            <a:ext cx="8458200" cy="1015663"/>
          </a:xfrm>
          <a:prstGeom prst="rect">
            <a:avLst/>
          </a:prstGeom>
        </p:spPr>
        <p:txBody>
          <a:bodyPr wrap="square">
            <a:spAutoFit/>
          </a:bodyPr>
          <a:lstStyle/>
          <a:p>
            <a:r>
              <a:rPr lang="en-US" sz="1200" dirty="0" smtClean="0">
                <a:solidFill>
                  <a:srgbClr val="002060"/>
                </a:solidFill>
              </a:rPr>
              <a:t>In plate tectonics, Earth’s outermost layer, </a:t>
            </a:r>
            <a:r>
              <a:rPr lang="en-US" sz="1200" dirty="0" err="1" smtClean="0">
                <a:solidFill>
                  <a:srgbClr val="002060"/>
                </a:solidFill>
              </a:rPr>
              <a:t>orlithosphere</a:t>
            </a:r>
            <a:r>
              <a:rPr lang="en-US" sz="1200" dirty="0" smtClean="0">
                <a:solidFill>
                  <a:srgbClr val="002060"/>
                </a:solidFill>
              </a:rPr>
              <a:t>—made up of the crust and upper mantle—is broken into large rocky plates. These plates lie on top of a partially </a:t>
            </a:r>
            <a:r>
              <a:rPr lang="en-US" sz="1200" dirty="0" err="1" smtClean="0">
                <a:solidFill>
                  <a:srgbClr val="002060"/>
                </a:solidFill>
              </a:rPr>
              <a:t>moltenlayer</a:t>
            </a:r>
            <a:r>
              <a:rPr lang="en-US" sz="1200" dirty="0" smtClean="0">
                <a:solidFill>
                  <a:srgbClr val="002060"/>
                </a:solidFill>
              </a:rPr>
              <a:t> of rock called the </a:t>
            </a:r>
            <a:r>
              <a:rPr lang="en-US" sz="1200" dirty="0" err="1" smtClean="0">
                <a:solidFill>
                  <a:srgbClr val="002060"/>
                </a:solidFill>
              </a:rPr>
              <a:t>asthenosphere</a:t>
            </a:r>
            <a:r>
              <a:rPr lang="en-US" sz="1200" dirty="0" smtClean="0">
                <a:solidFill>
                  <a:srgbClr val="002060"/>
                </a:solidFill>
              </a:rPr>
              <a:t>. Due to the convection of the </a:t>
            </a:r>
            <a:r>
              <a:rPr lang="en-US" sz="1200" dirty="0" err="1" smtClean="0">
                <a:solidFill>
                  <a:srgbClr val="002060"/>
                </a:solidFill>
              </a:rPr>
              <a:t>asthenosphere</a:t>
            </a:r>
            <a:r>
              <a:rPr lang="en-US" sz="1200" dirty="0" smtClean="0">
                <a:solidFill>
                  <a:srgbClr val="002060"/>
                </a:solidFill>
              </a:rPr>
              <a:t> </a:t>
            </a:r>
            <a:r>
              <a:rPr lang="en-US" sz="1200" dirty="0" err="1" smtClean="0">
                <a:solidFill>
                  <a:srgbClr val="002060"/>
                </a:solidFill>
              </a:rPr>
              <a:t>andlithosphere</a:t>
            </a:r>
            <a:r>
              <a:rPr lang="en-US" sz="1200" dirty="0" smtClean="0">
                <a:solidFill>
                  <a:srgbClr val="002060"/>
                </a:solidFill>
              </a:rPr>
              <a:t>, the plates move relative to each other at different rates, from two to 15 centimeters (one to six inches) per year. </a:t>
            </a:r>
            <a:r>
              <a:rPr lang="en-US" sz="1200" dirty="0" err="1" smtClean="0">
                <a:solidFill>
                  <a:srgbClr val="002060"/>
                </a:solidFill>
              </a:rPr>
              <a:t>Thisinteraction</a:t>
            </a:r>
            <a:r>
              <a:rPr lang="en-US" sz="1200" dirty="0" smtClean="0">
                <a:solidFill>
                  <a:srgbClr val="002060"/>
                </a:solidFill>
              </a:rPr>
              <a:t> of tectonic plates is responsible for many different geological formations such as the Himalaya mountain range in Asia, the East African Rift, and the San Andreas Fault in California, United States.</a:t>
            </a:r>
            <a:endParaRPr lang="en-US" sz="1200" dirty="0">
              <a:solidFill>
                <a:srgbClr val="00206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989</TotalTime>
  <Words>1208</Words>
  <Application>Microsoft Office PowerPoint</Application>
  <PresentationFormat>On-screen Show (4:3)</PresentationFormat>
  <Paragraphs>162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31</cp:revision>
  <dcterms:created xsi:type="dcterms:W3CDTF">2022-08-17T18:07:01Z</dcterms:created>
  <dcterms:modified xsi:type="dcterms:W3CDTF">2022-09-25T19:33:57Z</dcterms:modified>
</cp:coreProperties>
</file>